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278" r:id="rId3"/>
    <p:sldId id="340" r:id="rId4"/>
    <p:sldId id="323" r:id="rId5"/>
    <p:sldId id="326" r:id="rId6"/>
    <p:sldId id="325" r:id="rId7"/>
    <p:sldId id="328" r:id="rId8"/>
    <p:sldId id="330" r:id="rId9"/>
    <p:sldId id="329" r:id="rId10"/>
    <p:sldId id="331" r:id="rId11"/>
    <p:sldId id="333" r:id="rId12"/>
    <p:sldId id="334" r:id="rId13"/>
    <p:sldId id="336" r:id="rId14"/>
    <p:sldId id="317" r:id="rId15"/>
    <p:sldId id="310" r:id="rId16"/>
    <p:sldId id="276" r:id="rId17"/>
    <p:sldId id="337" r:id="rId18"/>
    <p:sldId id="339" r:id="rId19"/>
    <p:sldId id="338" r:id="rId20"/>
    <p:sldId id="342" r:id="rId21"/>
    <p:sldId id="3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am Elghannay" initials="HE" lastIdx="93" clrIdx="0"/>
  <p:cmAuthor id="2" name="Danesh Tafti" initials="DT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21" autoAdjust="0"/>
  </p:normalViewPr>
  <p:slideViewPr>
    <p:cSldViewPr snapToGrid="0">
      <p:cViewPr varScale="1">
        <p:scale>
          <a:sx n="76" d="100"/>
          <a:sy n="76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8AC2-39DD-462B-9FE1-5B7F855391C3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7C738-B2A2-4344-80B9-7B11C147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1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D0E6-A542-4506-91F8-2E0BF8CAF740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2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Workshop on Multiphase Flow Science, August, 2015 Morgantown, WV, 26508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409C7-2959-48B2-8C3C-1F9ECE2BEA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Workshop on Multiphase Flow Science, August, 2015 Morgantown, WV, 26508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409C7-2959-48B2-8C3C-1F9ECE2BEA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Workshop on Multiphase Flow Science, August, 2015 Morgantown, WV, 26508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409C7-2959-48B2-8C3C-1F9ECE2BEA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7C738-B2A2-4344-80B9-7B11C1471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Workshop on Multiphase Flow Science, August, 2015 Morgantown, WV, 26508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409C7-2959-48B2-8C3C-1F9ECE2BEA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50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sz="1200" dirty="0" smtClean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Workshop on Multiphase Flow Science, August, 2015 Morgantown, WV, 26508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409C7-2959-48B2-8C3C-1F9ECE2BEA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2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Workshop on Multiphase Flow Science, August, 2015 Morgantown, WV, 26508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409C7-2959-48B2-8C3C-1F9ECE2BEA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rIns="0"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Hello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89240" y="6461452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3668"/>
            <a:ext cx="11684000" cy="72833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="1">
                <a:solidFill>
                  <a:srgbClr val="0000CC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80800" y="6229350"/>
            <a:ext cx="40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Hello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" y="1219200"/>
            <a:ext cx="5842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219200"/>
            <a:ext cx="5842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80800" y="6229350"/>
            <a:ext cx="40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Hello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" y="1219200"/>
            <a:ext cx="5842000" cy="4572000"/>
          </a:xfrm>
        </p:spPr>
        <p:txBody>
          <a:bodyPr/>
          <a:lstStyle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219200"/>
            <a:ext cx="5842000" cy="4572000"/>
          </a:xfrm>
        </p:spPr>
        <p:txBody>
          <a:bodyPr/>
          <a:lstStyle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582400" y="6172200"/>
            <a:ext cx="5080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Hello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33668"/>
            <a:ext cx="11684000" cy="72833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58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" y="1219200"/>
            <a:ext cx="5842000" cy="4572000"/>
          </a:xfrm>
        </p:spPr>
        <p:txBody>
          <a:bodyPr/>
          <a:lstStyle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219200"/>
            <a:ext cx="5842000" cy="2209800"/>
          </a:xfrm>
        </p:spPr>
        <p:txBody>
          <a:bodyPr/>
          <a:lstStyle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46800" y="3581400"/>
            <a:ext cx="5842000" cy="2209800"/>
          </a:xfrm>
        </p:spPr>
        <p:txBody>
          <a:bodyPr/>
          <a:lstStyle>
            <a:lvl3pPr marL="1143000" indent="-228600">
              <a:defRPr lang="en-US" sz="2000" b="1" dirty="0" smtClean="0">
                <a:solidFill>
                  <a:srgbClr val="0000CC"/>
                </a:solidFill>
                <a:latin typeface="Calibri" pitchFamily="34" charset="0"/>
              </a:defRPr>
            </a:lvl3pPr>
            <a:lvl4pPr marL="1600200" indent="-228600">
              <a:defRPr lang="en-US" sz="2000" b="1" dirty="0" smtClean="0">
                <a:solidFill>
                  <a:srgbClr val="FF0000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1582400" y="6172200"/>
            <a:ext cx="5080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Hello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200" y="33668"/>
            <a:ext cx="11684000" cy="72833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"/>
            <a:ext cx="122766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57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430140"/>
            <a:ext cx="142240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44301"/>
            <a:ext cx="11684000" cy="72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1430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629400"/>
            <a:ext cx="65421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High Performance Computational Fluid-Thermal Sciences &amp; Engineering Lab</a:t>
            </a:r>
            <a:endParaRPr lang="en-US" sz="1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422400" y="6583330"/>
            <a:ext cx="10769600" cy="0"/>
          </a:xfrm>
          <a:prstGeom prst="line">
            <a:avLst/>
          </a:prstGeom>
          <a:noFill/>
          <a:ln w="63500" cmpd="thickThin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80800" y="6229350"/>
            <a:ext cx="40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Hello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825798"/>
            <a:ext cx="12192000" cy="0"/>
          </a:xfrm>
          <a:prstGeom prst="line">
            <a:avLst/>
          </a:prstGeom>
          <a:noFill/>
          <a:ln w="63500" cmpd="thinThick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260305" cy="50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10752083" y="6515483"/>
            <a:ext cx="14188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400" smtClean="0">
                <a:latin typeface="Georgia" panose="02040502050405020303" pitchFamily="18" charset="0"/>
              </a:rPr>
              <a:pPr algn="ctr"/>
              <a:t>‹#›</a:t>
            </a:fld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DAC5-00DE-4DD3-A891-2DD8A808E9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0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99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FF33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sam559@v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tafti@vt.exchange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69034"/>
            <a:ext cx="10363200" cy="1470025"/>
          </a:xfrm>
        </p:spPr>
        <p:txBody>
          <a:bodyPr/>
          <a:lstStyle/>
          <a:p>
            <a:r>
              <a:rPr lang="en-US" sz="3200" b="0" dirty="0" smtClean="0"/>
              <a:t> </a:t>
            </a:r>
            <a:r>
              <a:rPr lang="en-US" sz="3200" b="0" dirty="0" smtClean="0">
                <a:latin typeface="Georgia" panose="02040502050405020303" pitchFamily="18" charset="0"/>
              </a:rPr>
              <a:t>Simplified Soft Sphere Collision Model for Fluid-Particle Systems</a:t>
            </a:r>
            <a:endParaRPr lang="en-US" sz="3200" b="0" dirty="0">
              <a:latin typeface="Georgia" panose="02040502050405020303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048000" y="0"/>
            <a:ext cx="9144000" cy="86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FF3300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600" b="0" kern="0" dirty="0" smtClean="0">
                <a:latin typeface="Georgia" panose="02040502050405020303" pitchFamily="18" charset="0"/>
              </a:rPr>
              <a:t>2017 NETL Workshop on Multiphase Flow Science</a:t>
            </a:r>
            <a:br>
              <a:rPr lang="en-US" sz="1600" b="0" kern="0" dirty="0" smtClean="0">
                <a:latin typeface="Georgia" panose="02040502050405020303" pitchFamily="18" charset="0"/>
              </a:rPr>
            </a:br>
            <a:r>
              <a:rPr lang="en-US" sz="1600" b="0" kern="0" dirty="0" smtClean="0">
                <a:latin typeface="Georgia" panose="02040502050405020303" pitchFamily="18" charset="0"/>
              </a:rPr>
              <a:t>August 8-9, 2017, Morgantown, USA</a:t>
            </a:r>
            <a:endParaRPr lang="en-US" sz="1600" b="0" kern="0" dirty="0"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0884" y="470821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</a:rPr>
              <a:t>Mechanical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Engineering Department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Virginia Polytechnic Institute and State </a:t>
            </a: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</a:rPr>
              <a:t>University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Georgia" panose="02040502050405020303" pitchFamily="18" charset="0"/>
              <a:hlinkClick r:id="rId3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husam559@vt.edu</a:t>
            </a: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  <a:hlinkClick r:id="rId4"/>
              </a:rPr>
              <a:t>dtafti@vt.exchange.edu</a:t>
            </a:r>
            <a:endParaRPr lang="en-US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828800" y="3117575"/>
            <a:ext cx="8534400" cy="107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FF3300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kern="0" dirty="0" smtClean="0">
                <a:latin typeface="Georgia" panose="02040502050405020303" pitchFamily="18" charset="0"/>
              </a:rPr>
              <a:t>Husam </a:t>
            </a:r>
            <a:r>
              <a:rPr lang="en-US" sz="2400" b="0" kern="0" dirty="0" smtClean="0">
                <a:latin typeface="Georgia" panose="02040502050405020303" pitchFamily="18" charset="0"/>
              </a:rPr>
              <a:t>Elghannay </a:t>
            </a:r>
            <a:r>
              <a:rPr lang="en-US" sz="2400" b="0" kern="0" dirty="0" smtClean="0">
                <a:latin typeface="Georgia" panose="02040502050405020303" pitchFamily="18" charset="0"/>
              </a:rPr>
              <a:t>&amp; </a:t>
            </a:r>
            <a:r>
              <a:rPr lang="en-US" sz="2400" b="0" kern="0" dirty="0" err="1" smtClean="0">
                <a:latin typeface="Georgia" panose="02040502050405020303" pitchFamily="18" charset="0"/>
              </a:rPr>
              <a:t>Danesh</a:t>
            </a:r>
            <a:r>
              <a:rPr lang="en-US" sz="2400" b="0" kern="0" dirty="0" smtClean="0">
                <a:latin typeface="Georgia" panose="02040502050405020303" pitchFamily="18" charset="0"/>
              </a:rPr>
              <a:t> </a:t>
            </a:r>
            <a:r>
              <a:rPr lang="en-US" sz="2400" b="0" kern="0" dirty="0" err="1" smtClean="0">
                <a:latin typeface="Georgia" panose="02040502050405020303" pitchFamily="18" charset="0"/>
              </a:rPr>
              <a:t>Tafti</a:t>
            </a:r>
            <a:endParaRPr lang="en-US" sz="2400" b="0" kern="0" baseline="30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:\ASME_FEDSM_2017\Technical_Note\Oblique_impact\par_wall\tan_col_force_comparison_2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"/>
          <a:stretch/>
        </p:blipFill>
        <p:spPr bwMode="auto">
          <a:xfrm>
            <a:off x="0" y="880860"/>
            <a:ext cx="2867376" cy="27432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D:\ASME_FEDSM_2017\Technical_Note\Oblique_impact\par_wall\tan_col_force_comparison_1.png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0"/>
          <a:stretch/>
        </p:blipFill>
        <p:spPr bwMode="auto">
          <a:xfrm>
            <a:off x="2776883" y="1983961"/>
            <a:ext cx="4636013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D:\Particulate flow\Validate_collision_models\Fig_2_Rolling\Compare_mdls_Husam201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4"/>
          <a:stretch/>
        </p:blipFill>
        <p:spPr bwMode="auto">
          <a:xfrm>
            <a:off x="7473678" y="1971261"/>
            <a:ext cx="4705622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981200" y="12700"/>
            <a:ext cx="8229600" cy="81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0" kern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Sphere on wall: results</a:t>
            </a:r>
            <a:endParaRPr lang="en-US" sz="3200" b="0" kern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759200" y="2527300"/>
            <a:ext cx="215900" cy="35179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Proper </a:t>
            </a:r>
            <a:r>
              <a:rPr lang="en-US" sz="3600" b="0" dirty="0">
                <a:solidFill>
                  <a:srgbClr val="C00000"/>
                </a:solidFill>
                <a:latin typeface="Georgia" panose="02040502050405020303" pitchFamily="18" charset="0"/>
              </a:rPr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153633"/>
                <a:ext cx="7366000" cy="5277331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>
                    <a:latin typeface="Georgia" panose="02040502050405020303" pitchFamily="18" charset="0"/>
                  </a:rPr>
                  <a:t>Model-AA (proper implementation)</a:t>
                </a:r>
              </a:p>
              <a:p>
                <a:pPr lvl="1"/>
                <a:r>
                  <a:rPr lang="en-US" b="0" dirty="0" smtClean="0">
                    <a:latin typeface="Georgia" panose="02040502050405020303" pitchFamily="18" charset="0"/>
                  </a:rPr>
                  <a:t>The tangential displacement represents a deformation that should be limited.</a:t>
                </a:r>
              </a:p>
              <a:p>
                <a:pPr lvl="1"/>
                <a:endParaRPr lang="en-US" b="0" dirty="0" smtClean="0">
                  <a:latin typeface="Georgia" panose="02040502050405020303" pitchFamily="18" charset="0"/>
                </a:endParaRPr>
              </a:p>
              <a:p>
                <a:pPr lvl="1"/>
                <a:endParaRPr lang="en-US" b="0" dirty="0" smtClean="0">
                  <a:latin typeface="Georgia" panose="02040502050405020303" pitchFamily="18" charset="0"/>
                </a:endParaRPr>
              </a:p>
              <a:p>
                <a:pPr lvl="1"/>
                <a:r>
                  <a:rPr lang="en-US" b="0" dirty="0" smtClean="0">
                    <a:latin typeface="Georgia" panose="02040502050405020303" pitchFamily="18" charset="0"/>
                  </a:rPr>
                  <a:t>Limit the tangential displacement to a maximum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</m:sSubSup>
                  </m:oMath>
                </a14:m>
                <a:endParaRPr lang="en-US" b="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153633"/>
                <a:ext cx="7366000" cy="5277331"/>
              </a:xfrm>
              <a:blipFill rotWithShape="0">
                <a:blip r:embed="rId2"/>
                <a:stretch>
                  <a:fillRect l="-1490" t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19657592">
            <a:off x="5241580" y="2581974"/>
            <a:ext cx="6777817" cy="2185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Mentioned by Tsuji (1992)!</a:t>
            </a:r>
          </a:p>
          <a:p>
            <a:pPr algn="ctr"/>
            <a:endParaRPr lang="en-US" sz="2000" dirty="0" smtClean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Used by Di Renzo &amp; Di </a:t>
            </a:r>
            <a:r>
              <a:rPr lang="en-US" sz="3200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Maio</a:t>
            </a:r>
            <a:r>
              <a:rPr lang="en-US" sz="32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 (2004)</a:t>
            </a:r>
          </a:p>
          <a:p>
            <a:endParaRPr lang="en-US" sz="20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NOT used by most researchers</a:t>
            </a:r>
            <a:endParaRPr lang="en-US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Model-AA: oblique impact results</a:t>
            </a:r>
            <a:endParaRPr lang="en-US" sz="3200" dirty="0"/>
          </a:p>
        </p:txBody>
      </p:sp>
      <p:pic>
        <p:nvPicPr>
          <p:cNvPr id="6" name="Content Placeholder 5" descr="D:\ASME_FEDSM_2017\Journalize_Both\Oblique_impact_Graphs\COR_Fig_8A.pn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1"/>
          <a:stretch/>
        </p:blipFill>
        <p:spPr bwMode="auto">
          <a:xfrm>
            <a:off x="136407" y="1219200"/>
            <a:ext cx="5772386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D:\ASME_FEDSM_2017\Journalize_Both\Oblique_impact_Graphs\Omega_Fig_8A.png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"/>
          <a:stretch/>
        </p:blipFill>
        <p:spPr bwMode="auto">
          <a:xfrm>
            <a:off x="6294873" y="1219200"/>
            <a:ext cx="5545854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35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>
                <a:solidFill>
                  <a:srgbClr val="C00000"/>
                </a:solidFill>
                <a:latin typeface="Georgia" panose="02040502050405020303" pitchFamily="18" charset="0"/>
              </a:rPr>
              <a:t>Model-AA: </a:t>
            </a:r>
            <a:r>
              <a:rPr lang="en-US" sz="28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Sphere on wall results</a:t>
            </a:r>
            <a:endParaRPr lang="en-US" dirty="0"/>
          </a:p>
        </p:txBody>
      </p:sp>
      <p:pic>
        <p:nvPicPr>
          <p:cNvPr id="6" name="Content Placeholder 5" descr="D:\ASME_FEDSM_2017\Technical_Note\Oblique_impact\par_wall\par_wall_MODEL_AA_1June_Rev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8" y="1219200"/>
            <a:ext cx="5141984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7" name="Content Placeholder 6" descr="D:\ASME_FEDSM_2017\Technical_Note\Oblique_impact\par_wall\par_wall_MODEL_AA_1June_Rev_ZOOM_V.pn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08" y="1219200"/>
            <a:ext cx="5141984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45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128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solidFill>
                  <a:srgbClr val="C00000"/>
                </a:solidFill>
                <a:latin typeface="Georgia" panose="02040502050405020303" pitchFamily="18" charset="0"/>
              </a:rPr>
              <a:t>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700" y="863601"/>
            <a:ext cx="12179300" cy="5578475"/>
          </a:xfrm>
        </p:spPr>
        <p:txBody>
          <a:bodyPr>
            <a:normAutofit/>
          </a:bodyPr>
          <a:lstStyle/>
          <a:p>
            <a:endParaRPr lang="en-US" sz="24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b="0" dirty="0">
                <a:solidFill>
                  <a:schemeClr val="tx1"/>
                </a:solidFill>
                <a:latin typeface="Georgia" panose="02040502050405020303" pitchFamily="18" charset="0"/>
              </a:rPr>
              <a:t>Different existing </a:t>
            </a:r>
            <a:r>
              <a:rPr lang="en-US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SS collision model implementation perform differently</a:t>
            </a:r>
            <a:endParaRPr lang="en-US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Irrespective of storing tangential deformation information, unless the implementation is done properly the tangential results will </a:t>
            </a:r>
            <a:r>
              <a:rPr lang="en-US" b="0" smtClean="0">
                <a:solidFill>
                  <a:schemeClr val="tx1"/>
                </a:solidFill>
                <a:latin typeface="Georgia" panose="02040502050405020303" pitchFamily="18" charset="0"/>
              </a:rPr>
              <a:t>be incorrect </a:t>
            </a:r>
            <a:r>
              <a:rPr lang="en-US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in one way or another</a:t>
            </a:r>
          </a:p>
          <a:p>
            <a:endParaRPr lang="en-US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A simplified SS collision model can result in reasonable validation in particle-level validation without the need to store tangential deformation information</a:t>
            </a:r>
          </a:p>
          <a:p>
            <a:endParaRPr lang="en-US" sz="24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Acknowledgement</a:t>
            </a:r>
            <a:endParaRPr lang="en-US" sz="36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" y="1338945"/>
            <a:ext cx="12171682" cy="5029200"/>
          </a:xfrm>
        </p:spPr>
        <p:txBody>
          <a:bodyPr/>
          <a:lstStyle/>
          <a:p>
            <a:endParaRPr lang="en-US" sz="32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Libyan Ministry of Higher Education and Scientific Research</a:t>
            </a:r>
          </a:p>
          <a:p>
            <a:endParaRPr lang="en-US" sz="32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Department of Mechanical Engineering at Virginia Tech</a:t>
            </a:r>
          </a:p>
          <a:p>
            <a:endParaRPr lang="en-US" sz="32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Advanced Research Computing (ARC) at Virginia Tech</a:t>
            </a:r>
            <a:endParaRPr lang="en-US" sz="32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809"/>
            <a:ext cx="12192000" cy="49987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885" y="5878974"/>
            <a:ext cx="277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C000"/>
                </a:solidFill>
                <a:latin typeface="Georgia" panose="020405020504050203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682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dirty="0">
                <a:solidFill>
                  <a:srgbClr val="C00000"/>
                </a:solidFill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200" y="876300"/>
            <a:ext cx="11684000" cy="5029200"/>
          </a:xfrm>
        </p:spPr>
        <p:txBody>
          <a:bodyPr/>
          <a:lstStyle/>
          <a:p>
            <a:endParaRPr lang="en-US" sz="2400" b="0" dirty="0" smtClean="0">
              <a:latin typeface="Georgia" panose="02040502050405020303" pitchFamily="18" charset="0"/>
            </a:endParaRPr>
          </a:p>
          <a:p>
            <a:r>
              <a:rPr lang="en-US" sz="2000" b="0" i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Kharaz</a:t>
            </a:r>
            <a:r>
              <a:rPr lang="en-US" sz="2000" b="0" i="1" dirty="0">
                <a:solidFill>
                  <a:schemeClr val="tx1"/>
                </a:solidFill>
                <a:latin typeface="Georgia" panose="02040502050405020303" pitchFamily="18" charset="0"/>
              </a:rPr>
              <a:t>, A., Gorham, D., &amp; Salman, A. (2001). An experimental study of the elastic rebound of spheres. Powder Technology, 120(3), 281-291</a:t>
            </a:r>
            <a:r>
              <a:rPr lang="en-US" sz="2000" b="0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000" b="0" i="1" dirty="0" smtClean="0">
              <a:solidFill>
                <a:schemeClr val="tx1"/>
              </a:solidFill>
            </a:endParaRPr>
          </a:p>
          <a:p>
            <a:r>
              <a:rPr lang="en-US" sz="2000" b="0" i="1" dirty="0">
                <a:solidFill>
                  <a:schemeClr val="tx1"/>
                </a:solidFill>
                <a:latin typeface="Georgia" panose="02040502050405020303" pitchFamily="18" charset="0"/>
              </a:rPr>
              <a:t>Tsuji, Yutaka, </a:t>
            </a:r>
            <a:r>
              <a:rPr lang="en-US" sz="2000" b="0" i="1" dirty="0" err="1">
                <a:solidFill>
                  <a:schemeClr val="tx1"/>
                </a:solidFill>
                <a:latin typeface="Georgia" panose="02040502050405020303" pitchFamily="18" charset="0"/>
              </a:rPr>
              <a:t>Toshitsugu</a:t>
            </a:r>
            <a:r>
              <a:rPr lang="en-US" sz="2000" b="0" i="1" dirty="0">
                <a:solidFill>
                  <a:schemeClr val="tx1"/>
                </a:solidFill>
                <a:latin typeface="Georgia" panose="02040502050405020303" pitchFamily="18" charset="0"/>
              </a:rPr>
              <a:t> Tanaka, and T. Ishida. "Lagrangian numerical simulation of plug flow of </a:t>
            </a:r>
            <a:r>
              <a:rPr lang="en-US" sz="2000" b="0" i="1" dirty="0" err="1">
                <a:solidFill>
                  <a:schemeClr val="tx1"/>
                </a:solidFill>
                <a:latin typeface="Georgia" panose="02040502050405020303" pitchFamily="18" charset="0"/>
              </a:rPr>
              <a:t>cohesionless</a:t>
            </a:r>
            <a:r>
              <a:rPr lang="en-US" sz="2000" b="0" i="1" dirty="0">
                <a:solidFill>
                  <a:schemeClr val="tx1"/>
                </a:solidFill>
                <a:latin typeface="Georgia" panose="02040502050405020303" pitchFamily="18" charset="0"/>
              </a:rPr>
              <a:t> particles in a horizontal pipe." Powder technology 71.3 (1992): 239-250. </a:t>
            </a:r>
            <a:endParaRPr lang="en-US" sz="2000" b="0" i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2000" b="0" i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000" b="0" i="1" dirty="0" err="1">
                <a:solidFill>
                  <a:schemeClr val="tx1"/>
                </a:solidFill>
                <a:latin typeface="Georgia" panose="02040502050405020303" pitchFamily="18" charset="0"/>
              </a:rPr>
              <a:t>Cundall</a:t>
            </a:r>
            <a:r>
              <a:rPr lang="en-US" sz="2000" b="0" i="1" dirty="0">
                <a:solidFill>
                  <a:schemeClr val="tx1"/>
                </a:solidFill>
                <a:latin typeface="Georgia" panose="02040502050405020303" pitchFamily="18" charset="0"/>
              </a:rPr>
              <a:t>, P. A., </a:t>
            </a:r>
            <a:r>
              <a:rPr lang="en-US" sz="2000" b="0" i="1" dirty="0" err="1">
                <a:solidFill>
                  <a:schemeClr val="tx1"/>
                </a:solidFill>
                <a:latin typeface="Georgia" panose="02040502050405020303" pitchFamily="18" charset="0"/>
              </a:rPr>
              <a:t>Strack</a:t>
            </a:r>
            <a:r>
              <a:rPr lang="en-US" sz="2000" b="0" i="1" dirty="0">
                <a:solidFill>
                  <a:schemeClr val="tx1"/>
                </a:solidFill>
                <a:latin typeface="Georgia" panose="02040502050405020303" pitchFamily="18" charset="0"/>
              </a:rPr>
              <a:t>, O.D.L. (1979). A discrete numerical model for granular assemblies. </a:t>
            </a:r>
            <a:r>
              <a:rPr lang="en-US" sz="2000" b="0" i="1" dirty="0" err="1">
                <a:solidFill>
                  <a:schemeClr val="tx1"/>
                </a:solidFill>
                <a:latin typeface="Georgia" panose="02040502050405020303" pitchFamily="18" charset="0"/>
              </a:rPr>
              <a:t>Géotechnique</a:t>
            </a:r>
            <a:r>
              <a:rPr lang="en-US" sz="2000" b="0" i="1" dirty="0">
                <a:solidFill>
                  <a:schemeClr val="tx1"/>
                </a:solidFill>
                <a:latin typeface="Georgia" panose="02040502050405020303" pitchFamily="18" charset="0"/>
              </a:rPr>
              <a:t>, 29(1), 47-65. </a:t>
            </a:r>
          </a:p>
          <a:p>
            <a:endParaRPr lang="en-US" sz="2000" i="1" dirty="0" smtClean="0"/>
          </a:p>
          <a:p>
            <a:r>
              <a:rPr lang="en-US" sz="2000" b="0" i="1" dirty="0">
                <a:solidFill>
                  <a:schemeClr val="tx1"/>
                </a:solidFill>
                <a:latin typeface="Georgia" panose="02040502050405020303" pitchFamily="18" charset="0"/>
              </a:rPr>
              <a:t>Di Renzo, A., &amp; Di </a:t>
            </a:r>
            <a:r>
              <a:rPr lang="en-US" sz="2000" b="0" i="1" dirty="0" err="1">
                <a:solidFill>
                  <a:schemeClr val="tx1"/>
                </a:solidFill>
                <a:latin typeface="Georgia" panose="02040502050405020303" pitchFamily="18" charset="0"/>
              </a:rPr>
              <a:t>Maio</a:t>
            </a:r>
            <a:r>
              <a:rPr lang="en-US" sz="2000" b="0" i="1" dirty="0">
                <a:solidFill>
                  <a:schemeClr val="tx1"/>
                </a:solidFill>
                <a:latin typeface="Georgia" panose="02040502050405020303" pitchFamily="18" charset="0"/>
              </a:rPr>
              <a:t>, F. P. (2004). Comparison of contact-force models for the simulation of collisions in DEM-based granular flow codes. Chemical Engineering Science, 59(3), 525-541.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4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Model-AA: tangential force pattern</a:t>
            </a:r>
            <a:endParaRPr lang="en-US" sz="3200" dirty="0"/>
          </a:p>
        </p:txBody>
      </p:sp>
      <p:pic>
        <p:nvPicPr>
          <p:cNvPr id="6" name="Content Placeholder 5" descr="D:\ASME_FEDSM_2017\Technical_Note\Oblique_impact\Compare_10DEG_FEB2017\10_compare_A_AA_1JUNE2017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0" y="1219200"/>
            <a:ext cx="5142060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7" name="Content Placeholder 6" descr="D:\ASME_FEDSM_2017\Technical_Note\Oblique_impact\Compare_20DEG_FEB2017\20_compare_A_AA_JUNE2017.pn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70" y="1219200"/>
            <a:ext cx="5142060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706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80262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Sphere </a:t>
            </a:r>
            <a:r>
              <a:rPr lang="en-US" sz="3600" b="0" dirty="0">
                <a:solidFill>
                  <a:srgbClr val="C00000"/>
                </a:solidFill>
                <a:latin typeface="Georgia" panose="02040502050405020303" pitchFamily="18" charset="0"/>
              </a:rPr>
              <a:t>on a </a:t>
            </a:r>
            <a:r>
              <a:rPr lang="en-US" sz="36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Flat Plate </a:t>
            </a:r>
            <a:endParaRPr lang="en-US" sz="36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700" y="977258"/>
            <a:ext cx="4648201" cy="4983163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Terminal conditions according to classical Newton’s theory</a:t>
            </a:r>
          </a:p>
          <a:p>
            <a:pPr lvl="2"/>
            <a:r>
              <a:rPr lang="en-US" sz="2400" b="0" i="1" dirty="0" smtClean="0">
                <a:latin typeface="Georgia" panose="02040502050405020303" pitchFamily="18" charset="0"/>
              </a:rPr>
              <a:t>u/</a:t>
            </a:r>
            <a:r>
              <a:rPr lang="en-US" sz="2400" b="0" i="1" dirty="0" err="1" smtClean="0">
                <a:latin typeface="Georgia" panose="02040502050405020303" pitchFamily="18" charset="0"/>
              </a:rPr>
              <a:t>u</a:t>
            </a:r>
            <a:r>
              <a:rPr lang="en-US" sz="2400" b="0" i="1" baseline="-25000" dirty="0" err="1" smtClean="0">
                <a:latin typeface="Georgia" panose="02040502050405020303" pitchFamily="18" charset="0"/>
              </a:rPr>
              <a:t>o</a:t>
            </a:r>
            <a:r>
              <a:rPr lang="en-US" sz="2400" b="0" i="1" dirty="0" smtClean="0">
                <a:latin typeface="Georgia" panose="02040502050405020303" pitchFamily="18" charset="0"/>
              </a:rPr>
              <a:t>=5/7</a:t>
            </a:r>
          </a:p>
          <a:p>
            <a:pPr lvl="2"/>
            <a:r>
              <a:rPr lang="en-US" sz="2400" b="0" i="1" dirty="0" err="1" smtClean="0">
                <a:latin typeface="Georgia" panose="02040502050405020303" pitchFamily="18" charset="0"/>
              </a:rPr>
              <a:t>w.r</a:t>
            </a:r>
            <a:r>
              <a:rPr lang="en-US" sz="2400" b="0" i="1" dirty="0" smtClean="0">
                <a:latin typeface="Georgia" panose="02040502050405020303" pitchFamily="18" charset="0"/>
              </a:rPr>
              <a:t>/</a:t>
            </a:r>
            <a:r>
              <a:rPr lang="en-US" sz="2400" b="0" i="1" dirty="0" err="1" smtClean="0">
                <a:latin typeface="Georgia" panose="02040502050405020303" pitchFamily="18" charset="0"/>
              </a:rPr>
              <a:t>u</a:t>
            </a:r>
            <a:r>
              <a:rPr lang="en-US" sz="2400" b="0" i="1" baseline="-25000" dirty="0" err="1" smtClean="0">
                <a:latin typeface="Georgia" panose="02040502050405020303" pitchFamily="18" charset="0"/>
              </a:rPr>
              <a:t>o</a:t>
            </a:r>
            <a:r>
              <a:rPr lang="en-US" sz="2400" b="0" i="1" dirty="0" smtClean="0">
                <a:latin typeface="Georgia" panose="02040502050405020303" pitchFamily="18" charset="0"/>
              </a:rPr>
              <a:t>=5/7</a:t>
            </a:r>
          </a:p>
          <a:p>
            <a:pPr lvl="2"/>
            <a:r>
              <a:rPr lang="en-US" sz="2400" b="0" i="1" dirty="0" err="1" smtClean="0">
                <a:latin typeface="Georgia" panose="02040502050405020303" pitchFamily="18" charset="0"/>
              </a:rPr>
              <a:t>t</a:t>
            </a:r>
            <a:r>
              <a:rPr lang="en-US" sz="2400" b="0" i="1" baseline="-25000" dirty="0" err="1" smtClean="0">
                <a:latin typeface="Georgia" panose="02040502050405020303" pitchFamily="18" charset="0"/>
              </a:rPr>
              <a:t>s</a:t>
            </a:r>
            <a:r>
              <a:rPr lang="en-US" sz="2400" b="0" i="1" dirty="0" smtClean="0">
                <a:latin typeface="Georgia" panose="02040502050405020303" pitchFamily="18" charset="0"/>
              </a:rPr>
              <a:t>=2u</a:t>
            </a:r>
            <a:r>
              <a:rPr lang="en-US" sz="2400" b="0" i="1" baseline="-25000" dirty="0" smtClean="0">
                <a:latin typeface="Georgia" panose="02040502050405020303" pitchFamily="18" charset="0"/>
              </a:rPr>
              <a:t>o</a:t>
            </a:r>
            <a:r>
              <a:rPr lang="en-US" sz="2400" b="0" i="1" dirty="0" smtClean="0">
                <a:latin typeface="Georgia" panose="02040502050405020303" pitchFamily="18" charset="0"/>
              </a:rPr>
              <a:t>/(7</a:t>
            </a:r>
            <a:r>
              <a:rPr lang="en-US" sz="2400" b="0" i="1" dirty="0" smtClean="0">
                <a:latin typeface="Symbol" panose="05050102010706020507" pitchFamily="18" charset="2"/>
              </a:rPr>
              <a:t>m</a:t>
            </a:r>
            <a:r>
              <a:rPr lang="en-US" sz="2400" b="0" i="1" dirty="0" smtClean="0">
                <a:latin typeface="Georgia" panose="02040502050405020303" pitchFamily="18" charset="0"/>
              </a:rPr>
              <a:t>g)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z="1100">
                <a:latin typeface="Georgia" panose="02040502050405020303" pitchFamily="18" charset="0"/>
              </a:rPr>
              <a:t>Group Meeting, 2/3/2017</a:t>
            </a:r>
            <a:endParaRPr lang="en-US" sz="1100" dirty="0">
              <a:latin typeface="Georgia" panose="02040502050405020303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29400" y="2223067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646719" y="3177805"/>
            <a:ext cx="304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8782" y="1662945"/>
            <a:ext cx="123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eorgia" panose="02040502050405020303" pitchFamily="18" charset="0"/>
              </a:rPr>
              <a:t>U</a:t>
            </a:r>
            <a:r>
              <a:rPr lang="en-US" baseline="-25000" dirty="0" err="1">
                <a:latin typeface="Georgia" panose="02040502050405020303" pitchFamily="18" charset="0"/>
              </a:rPr>
              <a:t>o</a:t>
            </a:r>
            <a:r>
              <a:rPr lang="en-US" dirty="0" err="1">
                <a:latin typeface="Georgia" panose="02040502050405020303" pitchFamily="18" charset="0"/>
              </a:rPr>
              <a:t>,w</a:t>
            </a:r>
            <a:r>
              <a:rPr lang="en-US" baseline="-25000" dirty="0" err="1">
                <a:latin typeface="Georgia" panose="02040502050405020303" pitchFamily="18" charset="0"/>
              </a:rPr>
              <a:t>o</a:t>
            </a:r>
            <a:r>
              <a:rPr lang="en-US" dirty="0">
                <a:latin typeface="Georgia" panose="02040502050405020303" pitchFamily="18" charset="0"/>
              </a:rPr>
              <a:t>=0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53200" y="2142178"/>
            <a:ext cx="1066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34400" y="153257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eorgia" panose="02040502050405020303" pitchFamily="18" charset="0"/>
              </a:rPr>
              <a:t>U</a:t>
            </a:r>
            <a:r>
              <a:rPr lang="en-US" baseline="-25000" dirty="0" err="1">
                <a:latin typeface="Georgia" panose="02040502050405020303" pitchFamily="18" charset="0"/>
              </a:rPr>
              <a:t>f</a:t>
            </a:r>
            <a:r>
              <a:rPr lang="en-US" dirty="0">
                <a:latin typeface="Georgia" panose="02040502050405020303" pitchFamily="18" charset="0"/>
              </a:rPr>
              <a:t>=(5/7)</a:t>
            </a:r>
            <a:r>
              <a:rPr lang="en-US" dirty="0" err="1">
                <a:latin typeface="Georgia" panose="02040502050405020303" pitchFamily="18" charset="0"/>
              </a:rPr>
              <a:t>U</a:t>
            </a:r>
            <a:r>
              <a:rPr lang="en-US" baseline="-25000" dirty="0" err="1">
                <a:latin typeface="Georgia" panose="02040502050405020303" pitchFamily="18" charset="0"/>
              </a:rPr>
              <a:t>o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w</a:t>
            </a:r>
            <a:r>
              <a:rPr lang="en-US" baseline="-25000" dirty="0" err="1">
                <a:latin typeface="Georgia" panose="02040502050405020303" pitchFamily="18" charset="0"/>
              </a:rPr>
              <a:t>f</a:t>
            </a:r>
            <a:r>
              <a:rPr lang="en-US" dirty="0" err="1">
                <a:latin typeface="Georgia" panose="02040502050405020303" pitchFamily="18" charset="0"/>
              </a:rPr>
              <a:t>r</a:t>
            </a:r>
            <a:r>
              <a:rPr lang="en-US" baseline="-25000" dirty="0" err="1">
                <a:latin typeface="Georgia" panose="02040502050405020303" pitchFamily="18" charset="0"/>
              </a:rPr>
              <a:t>p</a:t>
            </a:r>
            <a:r>
              <a:rPr lang="en-US" dirty="0">
                <a:latin typeface="Georgia" panose="02040502050405020303" pitchFamily="18" charset="0"/>
              </a:rPr>
              <a:t>=(5/7)</a:t>
            </a:r>
            <a:r>
              <a:rPr lang="en-US" dirty="0" err="1">
                <a:latin typeface="Georgia" panose="02040502050405020303" pitchFamily="18" charset="0"/>
              </a:rPr>
              <a:t>U</a:t>
            </a:r>
            <a:r>
              <a:rPr lang="en-US" baseline="-25000" dirty="0" err="1">
                <a:latin typeface="Georgia" panose="02040502050405020303" pitchFamily="18" charset="0"/>
              </a:rPr>
              <a:t>o</a:t>
            </a:r>
            <a:endParaRPr lang="en-US" dirty="0">
              <a:latin typeface="Georgia" panose="02040502050405020303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610600" y="2142178"/>
            <a:ext cx="1066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610600" y="221837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97882" y="252317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</a:t>
            </a:r>
            <a:r>
              <a:rPr lang="en-US" baseline="-25000" dirty="0">
                <a:latin typeface="Georgia" panose="02040502050405020303" pitchFamily="18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55281" y="252317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eorgia" panose="02040502050405020303" pitchFamily="18" charset="0"/>
              </a:rPr>
              <a:t>t</a:t>
            </a:r>
            <a:r>
              <a:rPr lang="en-US" baseline="-25000" dirty="0" err="1">
                <a:latin typeface="Georgia" panose="02040502050405020303" pitchFamily="18" charset="0"/>
              </a:rPr>
              <a:t>f</a:t>
            </a:r>
            <a:endParaRPr lang="en-US" baseline="-25000" dirty="0">
              <a:latin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4364" y="3759876"/>
            <a:ext cx="18950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F.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dirty="0" err="1"/>
              <a:t>t</a:t>
            </a:r>
            <a:r>
              <a:rPr lang="en-US" sz="2000" dirty="0"/>
              <a:t>=</a:t>
            </a:r>
            <a:r>
              <a:rPr lang="en-US" sz="2000" dirty="0" err="1"/>
              <a:t>m</a:t>
            </a:r>
            <a:r>
              <a:rPr lang="en-US" sz="2000" baseline="-25000" dirty="0" err="1"/>
              <a:t>p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dirty="0" err="1"/>
              <a:t>v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>
                <a:latin typeface="Symbol" panose="05050102010706020507" pitchFamily="18" charset="2"/>
              </a:rPr>
              <a:t>m</a:t>
            </a:r>
            <a:r>
              <a:rPr lang="en-US" sz="2000" dirty="0" err="1"/>
              <a:t>m</a:t>
            </a:r>
            <a:r>
              <a:rPr lang="en-US" sz="2000" baseline="-25000" dirty="0" err="1"/>
              <a:t>p</a:t>
            </a:r>
            <a:r>
              <a:rPr lang="en-US" sz="2000" dirty="0" err="1"/>
              <a:t>g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dirty="0" err="1"/>
              <a:t>t</a:t>
            </a:r>
            <a:r>
              <a:rPr lang="en-US" sz="2000" dirty="0"/>
              <a:t>=</a:t>
            </a:r>
            <a:r>
              <a:rPr lang="en-US" sz="2000" dirty="0" err="1"/>
              <a:t>m</a:t>
            </a:r>
            <a:r>
              <a:rPr lang="en-US" sz="2000" baseline="-25000" dirty="0" err="1"/>
              <a:t>p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dirty="0" err="1"/>
              <a:t>v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</a:t>
            </a:r>
            <a:r>
              <a:rPr lang="en-US" sz="2000" baseline="-25000" dirty="0"/>
              <a:t>f</a:t>
            </a:r>
            <a:r>
              <a:rPr lang="en-US" sz="2000" dirty="0"/>
              <a:t>-t</a:t>
            </a:r>
            <a:r>
              <a:rPr lang="en-US" sz="2000" baseline="-25000" dirty="0"/>
              <a:t>0</a:t>
            </a:r>
            <a:r>
              <a:rPr lang="en-US" sz="2000" dirty="0"/>
              <a:t>=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t=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dirty="0" err="1"/>
              <a:t>v</a:t>
            </a:r>
            <a:r>
              <a:rPr lang="en-US" sz="2000" dirty="0"/>
              <a:t>/(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g)</a:t>
            </a:r>
          </a:p>
          <a:p>
            <a:endParaRPr lang="en-US" sz="2000" dirty="0"/>
          </a:p>
          <a:p>
            <a:r>
              <a:rPr lang="en-US" sz="2000" dirty="0" err="1"/>
              <a:t>t</a:t>
            </a:r>
            <a:r>
              <a:rPr lang="en-US" sz="2000" baseline="-25000" dirty="0" err="1"/>
              <a:t>f</a:t>
            </a:r>
            <a:r>
              <a:rPr lang="en-US" sz="2000" dirty="0"/>
              <a:t>=(2/7)</a:t>
            </a:r>
            <a:r>
              <a:rPr lang="en-US" sz="2000" dirty="0" err="1"/>
              <a:t>U</a:t>
            </a:r>
            <a:r>
              <a:rPr lang="en-US" sz="2000" baseline="-25000" dirty="0" err="1"/>
              <a:t>o</a:t>
            </a:r>
            <a:r>
              <a:rPr lang="en-US" sz="2000" dirty="0"/>
              <a:t>/ (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g)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210800" y="2130510"/>
            <a:ext cx="0" cy="1459468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210800" y="24909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g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446010" y="3361378"/>
            <a:ext cx="1247650" cy="0"/>
          </a:xfrm>
          <a:prstGeom prst="straightConnector1">
            <a:avLst/>
          </a:prstGeom>
          <a:ln w="190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709310" y="328417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Symbol" panose="05050102010706020507" pitchFamily="18" charset="2"/>
              </a:rPr>
              <a:t>m</a:t>
            </a:r>
            <a:r>
              <a:rPr lang="en-US" dirty="0" err="1">
                <a:solidFill>
                  <a:schemeClr val="accent6"/>
                </a:solidFill>
              </a:rPr>
              <a:t>m</a:t>
            </a:r>
            <a:r>
              <a:rPr lang="en-US" baseline="-25000" dirty="0" err="1">
                <a:solidFill>
                  <a:schemeClr val="accent6"/>
                </a:solidFill>
              </a:rPr>
              <a:t>p</a:t>
            </a:r>
            <a:r>
              <a:rPr lang="en-US" dirty="0" err="1">
                <a:solidFill>
                  <a:schemeClr val="accent6"/>
                </a:solidFill>
              </a:rPr>
              <a:t>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2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3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solidFill>
                  <a:srgbClr val="C00000"/>
                </a:solidFill>
                <a:latin typeface="Georgia" panose="02040502050405020303" pitchFamily="18" charset="0"/>
              </a:rPr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256" y="838202"/>
            <a:ext cx="12178744" cy="58292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000" b="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kern="1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Description of linear SS collision model</a:t>
            </a:r>
          </a:p>
          <a:p>
            <a:pPr>
              <a:buFont typeface="Arial" pitchFamily="34" charset="0"/>
              <a:buChar char="•"/>
            </a:pPr>
            <a:endParaRPr lang="en-US" b="0" kern="1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kern="1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Different existing implementation &amp; simplified model</a:t>
            </a:r>
          </a:p>
          <a:p>
            <a:pPr>
              <a:buFont typeface="Arial" pitchFamily="34" charset="0"/>
              <a:buChar char="•"/>
            </a:pPr>
            <a:endParaRPr lang="en-US" b="0" kern="1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kern="1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Validation</a:t>
            </a:r>
          </a:p>
          <a:p>
            <a:pPr lvl="1">
              <a:buFont typeface="Arial" pitchFamily="34" charset="0"/>
              <a:buChar char="•"/>
            </a:pPr>
            <a:r>
              <a:rPr lang="en-US" b="0" kern="1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oblique impact</a:t>
            </a:r>
          </a:p>
          <a:p>
            <a:pPr lvl="1">
              <a:buFont typeface="Arial" pitchFamily="34" charset="0"/>
              <a:buChar char="•"/>
            </a:pPr>
            <a:r>
              <a:rPr lang="en-US" b="0" kern="1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sphere on </a:t>
            </a:r>
            <a:r>
              <a:rPr lang="en-US" b="0" kern="1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wall</a:t>
            </a:r>
          </a:p>
          <a:p>
            <a:pPr>
              <a:buFont typeface="Arial" pitchFamily="34" charset="0"/>
              <a:buChar char="•"/>
            </a:pPr>
            <a:endParaRPr lang="en-US" b="0" kern="12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kern="1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Proper </a:t>
            </a:r>
            <a:r>
              <a:rPr lang="en-US" b="0" kern="1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implementation</a:t>
            </a:r>
          </a:p>
          <a:p>
            <a:pPr>
              <a:buFont typeface="Arial" pitchFamily="34" charset="0"/>
              <a:buChar char="•"/>
            </a:pPr>
            <a:endParaRPr lang="en-US" b="0" kern="12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kern="1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Conclusion</a:t>
            </a:r>
            <a:endParaRPr lang="en-US" b="0" kern="1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b="0" kern="12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b="0" kern="12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1" dirty="0" smtClean="0">
                <a:latin typeface="Georgia" panose="02040502050405020303" pitchFamily="18" charset="0"/>
              </a:rPr>
              <a:t>Backup slides</a:t>
            </a:r>
            <a:endParaRPr lang="en-US" b="0" i="1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13" y="1219200"/>
            <a:ext cx="5387973" cy="4572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1240" y="2043111"/>
            <a:ext cx="2911776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097" y="2043111"/>
            <a:ext cx="2930122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4893" y="4788733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Di Renzo &amp; Di </a:t>
            </a:r>
            <a:r>
              <a:rPr lang="en-US" dirty="0" err="1" smtClean="0">
                <a:latin typeface="Georgia" panose="02040502050405020303" pitchFamily="18" charset="0"/>
              </a:rPr>
              <a:t>Maio</a:t>
            </a:r>
            <a:r>
              <a:rPr lang="en-US" dirty="0" smtClean="0">
                <a:latin typeface="Georgia" panose="02040502050405020303" pitchFamily="18" charset="0"/>
              </a:rPr>
              <a:t> (2004)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2778" y="5868435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eorgia" panose="02040502050405020303" pitchFamily="18" charset="0"/>
              </a:rPr>
              <a:t>Kharaz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et al. (2001</a:t>
            </a:r>
            <a:r>
              <a:rPr lang="en-US" dirty="0" smtClean="0">
                <a:latin typeface="Georgia" panose="02040502050405020303" pitchFamily="18" charset="0"/>
              </a:rPr>
              <a:t>)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4887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Oblique impact: tangential </a:t>
            </a:r>
            <a:r>
              <a:rPr lang="en-US" sz="3200" b="0" dirty="0">
                <a:solidFill>
                  <a:srgbClr val="C00000"/>
                </a:solidFill>
                <a:latin typeface="Georgia" panose="02040502050405020303" pitchFamily="18" charset="0"/>
              </a:rPr>
              <a:t>force pattern</a:t>
            </a:r>
          </a:p>
        </p:txBody>
      </p:sp>
      <p:pic>
        <p:nvPicPr>
          <p:cNvPr id="12" name="Content Placeholder 11" descr="D:\ASME_FEDSM_2017\Technical_Note\Oblique_impact\Compare_4DEG_FEB2017\04_compare_ALL_A_Nolegend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9"/>
          <a:stretch/>
        </p:blipFill>
        <p:spPr bwMode="auto">
          <a:xfrm>
            <a:off x="58354" y="1852953"/>
            <a:ext cx="3282009" cy="32004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Content Placeholder 13" descr="D:\ASME_FEDSM_2017\Technical_Note\Oblique_impact\Compare_10DEG_FEB2017\10_compare_ALL_Revised_B_nolegned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r="8528"/>
          <a:stretch/>
        </p:blipFill>
        <p:spPr bwMode="auto">
          <a:xfrm>
            <a:off x="3287199" y="1852953"/>
            <a:ext cx="3031952" cy="32004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D:\ASME_FEDSM_2017\Technical_Note\Oblique_impact\Compare_20DEG_FEB2017\20_compare_ALL_Revised_C_nolegend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r="10555"/>
          <a:stretch/>
        </p:blipFill>
        <p:spPr bwMode="auto">
          <a:xfrm>
            <a:off x="6277944" y="1848272"/>
            <a:ext cx="2929895" cy="32004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D:\ASME_FEDSM_2017\Technical_Note\Oblique_impact\Compare_50DEG_FEB2017\50_Compare_All_D_New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r="10845"/>
          <a:stretch/>
        </p:blipFill>
        <p:spPr bwMode="auto">
          <a:xfrm>
            <a:off x="9195204" y="1861524"/>
            <a:ext cx="2937172" cy="32004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3211" y="1036023"/>
                <a:ext cx="2292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GB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11" y="1036023"/>
                <a:ext cx="22922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03175" y="1053958"/>
                <a:ext cx="1680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GB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 smtClean="0"/>
                  <a:t> &gt;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175" y="1053958"/>
                <a:ext cx="1680332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>
            <a:off x="1310474" y="1238624"/>
            <a:ext cx="3492701" cy="1999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4415345" y="1558835"/>
            <a:ext cx="936581" cy="1194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569208" y="1423290"/>
            <a:ext cx="1314547" cy="1330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387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3" r="-2064" b="48214"/>
          <a:stretch/>
        </p:blipFill>
        <p:spPr>
          <a:xfrm rot="5400000">
            <a:off x="10261598" y="3000101"/>
            <a:ext cx="558803" cy="7366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24" r="20636" b="3031"/>
          <a:stretch/>
        </p:blipFill>
        <p:spPr>
          <a:xfrm rot="5400000">
            <a:off x="8484996" y="2323350"/>
            <a:ext cx="1307846" cy="721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6" y="0"/>
            <a:ext cx="9144004" cy="651016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Linear SS Collision Model</a:t>
            </a:r>
            <a:endParaRPr lang="en-US" sz="36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6"/>
              <p:cNvSpPr txBox="1">
                <a:spLocks/>
              </p:cNvSpPr>
              <p:nvPr/>
            </p:nvSpPr>
            <p:spPr>
              <a:xfrm>
                <a:off x="0" y="835375"/>
                <a:ext cx="6732103" cy="558427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</m:eqAr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</m:eqAr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|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|&lt;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GB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GB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GB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GB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GB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2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5375"/>
                <a:ext cx="6732103" cy="5584270"/>
              </a:xfrm>
              <a:prstGeom prst="rect">
                <a:avLst/>
              </a:prstGeom>
              <a:blipFill rotWithShape="0">
                <a:blip r:embed="rId5"/>
                <a:stretch>
                  <a:fillRect l="-1178" b="-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577004" y="3005592"/>
            <a:ext cx="1295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8051800" y="930362"/>
            <a:ext cx="2387600" cy="2387600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9118600" y="3364454"/>
            <a:ext cx="1054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631940" y="2967134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Slider (</a:t>
            </a:r>
            <a:r>
              <a:rPr lang="en-US" i="1" dirty="0" smtClean="0">
                <a:latin typeface="Georgia" panose="02040502050405020303" pitchFamily="18" charset="0"/>
              </a:rPr>
              <a:t>F</a:t>
            </a:r>
            <a:r>
              <a:rPr lang="en-US" i="1" baseline="-25000" dirty="0" smtClean="0">
                <a:latin typeface="Georgia" panose="02040502050405020303" pitchFamily="18" charset="0"/>
              </a:rPr>
              <a:t>t</a:t>
            </a:r>
            <a:r>
              <a:rPr lang="en-US" dirty="0" smtClean="0">
                <a:latin typeface="Georgia" panose="02040502050405020303" pitchFamily="18" charset="0"/>
              </a:rPr>
              <a:t> ≤ </a:t>
            </a:r>
            <a:r>
              <a:rPr lang="en-US" i="1" dirty="0" err="1" smtClean="0">
                <a:latin typeface="Symbol" panose="05050102010706020507" pitchFamily="18" charset="2"/>
              </a:rPr>
              <a:t>m</a:t>
            </a:r>
            <a:r>
              <a:rPr lang="en-US" i="1" dirty="0" err="1" smtClean="0">
                <a:latin typeface="Georgia" panose="02040502050405020303" pitchFamily="18" charset="0"/>
              </a:rPr>
              <a:t>F</a:t>
            </a:r>
            <a:r>
              <a:rPr lang="en-US" i="1" baseline="-25000" dirty="0" err="1" smtClean="0">
                <a:latin typeface="Georgia" panose="02040502050405020303" pitchFamily="18" charset="0"/>
              </a:rPr>
              <a:t>n</a:t>
            </a:r>
            <a:r>
              <a:rPr lang="en-US" i="1" dirty="0" smtClean="0">
                <a:latin typeface="Georgia" panose="02040502050405020303" pitchFamily="18" charset="0"/>
              </a:rPr>
              <a:t>)</a:t>
            </a:r>
            <a:endParaRPr lang="en-US" i="1" dirty="0">
              <a:latin typeface="Georgia" panose="02040502050405020303" pitchFamily="18" charset="0"/>
            </a:endParaRPr>
          </a:p>
        </p:txBody>
      </p:sp>
      <p:cxnSp>
        <p:nvCxnSpPr>
          <p:cNvPr id="27" name="Straight Arrow Connector 26"/>
          <p:cNvCxnSpPr>
            <a:stCxn id="25" idx="3"/>
            <a:endCxn id="15" idx="3"/>
          </p:cNvCxnSpPr>
          <p:nvPr/>
        </p:nvCxnSpPr>
        <p:spPr bwMode="auto">
          <a:xfrm>
            <a:off x="8462890" y="3151800"/>
            <a:ext cx="676029" cy="186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0998923" y="1711233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Spring (k)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32103" y="140672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Dashpot (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>
                <a:latin typeface="Georgia" panose="02040502050405020303" pitchFamily="18" charset="0"/>
              </a:rPr>
              <a:t>)</a:t>
            </a:r>
            <a:endParaRPr lang="en-US" dirty="0">
              <a:latin typeface="Georgia" panose="02040502050405020303" pitchFamily="18" charset="0"/>
            </a:endParaRPr>
          </a:p>
        </p:txBody>
      </p:sp>
      <p:cxnSp>
        <p:nvCxnSpPr>
          <p:cNvPr id="32" name="Straight Arrow Connector 31"/>
          <p:cNvCxnSpPr>
            <a:stCxn id="29" idx="1"/>
            <a:endCxn id="15" idx="0"/>
          </p:cNvCxnSpPr>
          <p:nvPr/>
        </p:nvCxnSpPr>
        <p:spPr bwMode="auto">
          <a:xfrm flipH="1">
            <a:off x="9499600" y="1895899"/>
            <a:ext cx="1499323" cy="7881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7606762" y="1750762"/>
            <a:ext cx="1341295" cy="7883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7924800" y="3364454"/>
            <a:ext cx="3467100" cy="378468"/>
          </a:xfrm>
          <a:prstGeom prst="rect">
            <a:avLst/>
          </a:prstGeom>
          <a:solidFill>
            <a:srgbClr val="FFC00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>
            <a:endCxn id="64" idx="0"/>
          </p:cNvCxnSpPr>
          <p:nvPr/>
        </p:nvCxnSpPr>
        <p:spPr bwMode="auto">
          <a:xfrm flipV="1">
            <a:off x="7166562" y="5799910"/>
            <a:ext cx="638778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7159475" y="5044312"/>
            <a:ext cx="18717" cy="7555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8727805" y="4297320"/>
            <a:ext cx="1549398" cy="1549398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038011" y="5789791"/>
            <a:ext cx="2871289" cy="447083"/>
          </a:xfrm>
          <a:prstGeom prst="rect">
            <a:avLst/>
          </a:prstGeom>
          <a:solidFill>
            <a:srgbClr val="FFC00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8375110" y="5072019"/>
            <a:ext cx="2323372" cy="94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 flipV="1">
            <a:off x="9499601" y="4114800"/>
            <a:ext cx="7624" cy="19057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9598666" y="5846718"/>
            <a:ext cx="1793234" cy="13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0909300" y="5789791"/>
            <a:ext cx="482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11234057" y="5342709"/>
            <a:ext cx="0" cy="4470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11247120" y="5863811"/>
            <a:ext cx="8707" cy="354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11547565" y="569835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endParaRPr lang="en-US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601149" y="5799910"/>
                <a:ext cx="408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149" y="5799910"/>
                <a:ext cx="408381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21311" r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832855" y="5044312"/>
                <a:ext cx="3777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855" y="5044312"/>
                <a:ext cx="37779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21311" r="-2741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/>
          <p:nvPr/>
        </p:nvCxnSpPr>
        <p:spPr bwMode="auto">
          <a:xfrm flipH="1" flipV="1">
            <a:off x="9500694" y="5422111"/>
            <a:ext cx="11062" cy="3676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9097553" y="5382922"/>
                <a:ext cx="377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553" y="5382922"/>
                <a:ext cx="37779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 bwMode="auto">
          <a:xfrm rot="16200000">
            <a:off x="8649087" y="4145667"/>
            <a:ext cx="1705532" cy="1774783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64934" y="4077267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anose="05050102010706020507" pitchFamily="18" charset="2"/>
              </a:rPr>
              <a:t>w</a:t>
            </a:r>
            <a:endParaRPr lang="en-US" sz="2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6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6" y="0"/>
            <a:ext cx="9144004" cy="651016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solidFill>
                  <a:srgbClr val="C00000"/>
                </a:solidFill>
                <a:latin typeface="Georgia" panose="02040502050405020303" pitchFamily="18" charset="0"/>
              </a:rPr>
              <a:t>Model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6"/>
              <p:cNvSpPr txBox="1">
                <a:spLocks/>
              </p:cNvSpPr>
              <p:nvPr/>
            </p:nvSpPr>
            <p:spPr>
              <a:xfrm>
                <a:off x="0" y="834887"/>
                <a:ext cx="11131826" cy="572493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i="1" dirty="0" smtClean="0">
                  <a:latin typeface="Georgia" panose="02040502050405020303" pitchFamily="18" charset="0"/>
                </a:endParaRPr>
              </a:p>
              <a:p>
                <a:r>
                  <a:rPr lang="en-US" sz="2400" i="1" dirty="0" smtClean="0">
                    <a:latin typeface="Georgia" panose="02040502050405020303" pitchFamily="18" charset="0"/>
                  </a:rPr>
                  <a:t>Different formulations exist </a:t>
                </a:r>
                <a:r>
                  <a:rPr lang="en-US" sz="2400" i="1" dirty="0">
                    <a:latin typeface="Georgia" panose="02040502050405020303" pitchFamily="18" charset="0"/>
                  </a:rPr>
                  <a:t>when sliding </a:t>
                </a:r>
                <a:r>
                  <a:rPr lang="en-US" sz="2400" i="1" dirty="0" smtClean="0">
                    <a:latin typeface="Georgia" panose="02040502050405020303" pitchFamily="18" charset="0"/>
                  </a:rPr>
                  <a:t>occurs!</a:t>
                </a:r>
                <a:endParaRPr lang="en-US" sz="2400" i="1" dirty="0">
                  <a:latin typeface="Georgia" panose="02040502050405020303" pitchFamily="18" charset="0"/>
                </a:endParaRPr>
              </a:p>
              <a:p>
                <a:endParaRPr lang="en-US" sz="2000" i="1" dirty="0">
                  <a:latin typeface="Georgia" panose="02040502050405020303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/>
                  <a:t>				</a:t>
                </a:r>
                <a:r>
                  <a:rPr lang="en-US" sz="20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Model A</a:t>
                </a:r>
              </a:p>
              <a:p>
                <a:pPr lvl="1"/>
                <a:r>
                  <a:rPr lang="en-US" sz="2000" dirty="0" smtClean="0">
                    <a:latin typeface="Georgia" panose="02040502050405020303" pitchFamily="18" charset="0"/>
                  </a:rPr>
                  <a:t>Can be expressed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>
                    <a:latin typeface="Georgia" panose="02040502050405020303" pitchFamily="18" charset="0"/>
                  </a:rPr>
                  <a:t>E.g., </a:t>
                </a:r>
                <a:r>
                  <a:rPr lang="en-US" sz="2000" dirty="0" err="1" smtClean="0">
                    <a:latin typeface="Georgia" panose="02040502050405020303" pitchFamily="18" charset="0"/>
                  </a:rPr>
                  <a:t>Candull</a:t>
                </a:r>
                <a:r>
                  <a:rPr lang="en-US" sz="2000" dirty="0" smtClean="0">
                    <a:latin typeface="Georgia" panose="02040502050405020303" pitchFamily="18" charset="0"/>
                  </a:rPr>
                  <a:t> </a:t>
                </a:r>
                <a:r>
                  <a:rPr lang="en-US" sz="2000" dirty="0">
                    <a:latin typeface="Georgia" panose="02040502050405020303" pitchFamily="18" charset="0"/>
                  </a:rPr>
                  <a:t>&amp; </a:t>
                </a:r>
                <a:r>
                  <a:rPr lang="en-US" sz="2000" dirty="0" err="1">
                    <a:latin typeface="Georgia" panose="02040502050405020303" pitchFamily="18" charset="0"/>
                  </a:rPr>
                  <a:t>Strack</a:t>
                </a:r>
                <a:r>
                  <a:rPr lang="en-US" sz="2000" dirty="0">
                    <a:latin typeface="Georgia" panose="02040502050405020303" pitchFamily="18" charset="0"/>
                  </a:rPr>
                  <a:t> (1979)</a:t>
                </a:r>
                <a:endParaRPr lang="en-US" sz="2000" dirty="0">
                  <a:solidFill>
                    <a:srgbClr val="14AC4E"/>
                  </a:solidFill>
                  <a:latin typeface="Georgia" panose="02040502050405020303" pitchFamily="18" charset="0"/>
                </a:endParaRPr>
              </a:p>
              <a:p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/>
                  <a:t>					</a:t>
                </a:r>
                <a:r>
                  <a:rPr lang="en-US" sz="2000" dirty="0">
                    <a:solidFill>
                      <a:srgbClr val="14AC4E"/>
                    </a:solidFill>
                    <a:latin typeface="Georgia" panose="02040502050405020303" pitchFamily="18" charset="0"/>
                  </a:rPr>
                  <a:t>Model </a:t>
                </a:r>
                <a:r>
                  <a:rPr lang="en-US" sz="2000" dirty="0" smtClean="0">
                    <a:solidFill>
                      <a:srgbClr val="14AC4E"/>
                    </a:solidFill>
                    <a:latin typeface="Georgia" panose="02040502050405020303" pitchFamily="18" charset="0"/>
                  </a:rPr>
                  <a:t>B</a:t>
                </a:r>
              </a:p>
              <a:p>
                <a:pPr lvl="1"/>
                <a:r>
                  <a:rPr lang="en-US" sz="2000" dirty="0">
                    <a:latin typeface="Georgia" panose="02040502050405020303" pitchFamily="18" charset="0"/>
                  </a:rPr>
                  <a:t>E.g., Tsuji et al. (1993)</a:t>
                </a:r>
              </a:p>
              <a:p>
                <a:endParaRPr lang="en-US" sz="2000" dirty="0">
                  <a:latin typeface="Georgia" panose="02040502050405020303" pitchFamily="18" charset="0"/>
                </a:endParaRPr>
              </a:p>
              <a:p>
                <a:r>
                  <a:rPr lang="en-US" sz="2000" dirty="0">
                    <a:latin typeface="Georgia" panose="02040502050405020303" pitchFamily="18" charset="0"/>
                  </a:rPr>
                  <a:t>Can also introduce </a:t>
                </a:r>
                <a:r>
                  <a:rPr lang="en-US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Model C </a:t>
                </a:r>
                <a:r>
                  <a:rPr lang="en-US" sz="2000" dirty="0">
                    <a:latin typeface="Georgia" panose="02040502050405020303" pitchFamily="18" charset="0"/>
                  </a:rPr>
                  <a:t>in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en-GB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Georgia" panose="02040502050405020303" pitchFamily="18" charset="0"/>
                  </a:rPr>
                  <a:t> along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2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4887"/>
                <a:ext cx="11131826" cy="5724939"/>
              </a:xfrm>
              <a:prstGeom prst="rect">
                <a:avLst/>
              </a:prstGeom>
              <a:blipFill rotWithShape="0">
                <a:blip r:embed="rId3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3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Oblique Impact Experiment</a:t>
            </a:r>
            <a:endParaRPr lang="en-US" sz="36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3600"/>
            <a:ext cx="5943600" cy="4927600"/>
          </a:xfrm>
        </p:spPr>
        <p:txBody>
          <a:bodyPr/>
          <a:lstStyle/>
          <a:p>
            <a:endParaRPr lang="en-US" sz="24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Experiment by </a:t>
            </a:r>
            <a:r>
              <a:rPr lang="en-US" sz="24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Kharaz</a:t>
            </a:r>
            <a:r>
              <a:rPr lang="en-US" sz="2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et al. </a:t>
            </a:r>
            <a:r>
              <a:rPr lang="en-US" sz="2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(2001)</a:t>
            </a:r>
            <a:endParaRPr lang="en-US" sz="24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24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5 mm Aluminum sphere falls on glass anvil at 3.9 m/s (no initial spin)</a:t>
            </a:r>
          </a:p>
          <a:p>
            <a:endParaRPr lang="en-US" sz="24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Impact angle is changed and rebound (linear and angular) velocities are recorded</a:t>
            </a:r>
          </a:p>
          <a:p>
            <a:endParaRPr lang="en-US" sz="24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Normal impact is nearly elastic</a:t>
            </a:r>
          </a:p>
          <a:p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5940455"/>
              </p:ext>
            </p:extLst>
          </p:nvPr>
        </p:nvGraphicFramePr>
        <p:xfrm>
          <a:off x="7340599" y="3035299"/>
          <a:ext cx="3695701" cy="3319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8167"/>
                <a:gridCol w="1317534"/>
              </a:tblGrid>
              <a:tr h="368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Parameter</a:t>
                      </a:r>
                      <a:endParaRPr lang="en-US" sz="1200" b="0" i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value</a:t>
                      </a:r>
                      <a:endParaRPr lang="en-US" sz="1200" b="0" i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Density (sphere)</a:t>
                      </a:r>
                      <a:endParaRPr lang="en-US" sz="1200" b="0" i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2200 (kg/m</a:t>
                      </a:r>
                      <a:r>
                        <a:rPr lang="en-US" sz="1200" b="0" i="1" baseline="300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3</a:t>
                      </a:r>
                      <a:r>
                        <a:rPr lang="en-US" sz="1200" b="0" i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1200" b="0" i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Density (wall)</a:t>
                      </a:r>
                      <a:endParaRPr lang="en-US" sz="1200" b="0" i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2700 (kg/m</a:t>
                      </a:r>
                      <a:r>
                        <a:rPr lang="en-US" sz="1200" b="0" i="1" baseline="300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3</a:t>
                      </a:r>
                      <a:r>
                        <a:rPr lang="en-US" sz="1200" b="0" i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1200" b="0" i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stiffness coefficient </a:t>
                      </a:r>
                      <a:r>
                        <a:rPr lang="en-GB" sz="1200" b="0" i="1" dirty="0" err="1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k</a:t>
                      </a:r>
                      <a:r>
                        <a:rPr lang="en-GB" sz="1200" b="0" i="1" baseline="-25000" dirty="0" err="1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n</a:t>
                      </a:r>
                      <a:endParaRPr lang="en-US" sz="1200" b="0" i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effectLst/>
                          <a:latin typeface="Georgia" panose="02040502050405020303" pitchFamily="18" charset="0"/>
                        </a:rPr>
                        <a:t>1000 (N/m)</a:t>
                      </a:r>
                      <a:endParaRPr lang="en-US" sz="1200" b="0" i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stiffness coefficient </a:t>
                      </a:r>
                      <a:r>
                        <a:rPr lang="en-GB" sz="1200" b="0" i="1" dirty="0" err="1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k</a:t>
                      </a:r>
                      <a:r>
                        <a:rPr lang="en-GB" sz="1200" b="0" i="1" baseline="-25000" dirty="0" err="1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t</a:t>
                      </a:r>
                      <a:endParaRPr lang="en-US" sz="1200" b="0" i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effectLst/>
                          <a:latin typeface="Georgia" panose="02040502050405020303" pitchFamily="18" charset="0"/>
                        </a:rPr>
                        <a:t>860 (N/m)</a:t>
                      </a:r>
                      <a:endParaRPr lang="en-US" sz="1200" b="0" i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COR</a:t>
                      </a:r>
                      <a:endParaRPr lang="en-US" sz="1200" b="0" i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effectLst/>
                          <a:latin typeface="Georgia" panose="02040502050405020303" pitchFamily="18" charset="0"/>
                        </a:rPr>
                        <a:t>0.98 (-)</a:t>
                      </a:r>
                      <a:endParaRPr lang="en-US" sz="1200" b="0" i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Friction factor</a:t>
                      </a:r>
                      <a:endParaRPr lang="en-US" sz="1200" b="0" i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effectLst/>
                          <a:latin typeface="Georgia" panose="02040502050405020303" pitchFamily="18" charset="0"/>
                        </a:rPr>
                        <a:t>0.092 (-)</a:t>
                      </a:r>
                      <a:endParaRPr lang="en-US" sz="1200" b="0" i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Diameter</a:t>
                      </a:r>
                      <a:endParaRPr lang="en-US" sz="1200" b="0" i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effectLst/>
                          <a:latin typeface="Georgia" panose="02040502050405020303" pitchFamily="18" charset="0"/>
                        </a:rPr>
                        <a:t>5 (mm)</a:t>
                      </a:r>
                      <a:endParaRPr lang="en-US" sz="1200" b="0" i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Time step</a:t>
                      </a:r>
                      <a:endParaRPr lang="en-US" sz="1200" b="0" i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effectLst/>
                          <a:latin typeface="Georgia" panose="02040502050405020303" pitchFamily="18" charset="0"/>
                        </a:rPr>
                        <a:t>1.13 </a:t>
                      </a:r>
                      <a:r>
                        <a:rPr lang="en-GB" sz="1200" b="0" i="1" dirty="0" err="1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1200" b="0" i="1" dirty="0" err="1">
                          <a:effectLst/>
                          <a:latin typeface="Georgia" panose="02040502050405020303" pitchFamily="18" charset="0"/>
                        </a:rPr>
                        <a:t>s</a:t>
                      </a:r>
                      <a:endParaRPr lang="en-US" sz="1200" b="0" i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8423725" y="1620887"/>
            <a:ext cx="1143000" cy="1143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182425" y="2763887"/>
            <a:ext cx="1752600" cy="12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Arc 7"/>
          <p:cNvSpPr/>
          <p:nvPr/>
        </p:nvSpPr>
        <p:spPr bwMode="auto">
          <a:xfrm rot="17579534">
            <a:off x="8869963" y="2191016"/>
            <a:ext cx="269825" cy="410446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endCxn id="5" idx="4"/>
          </p:cNvCxnSpPr>
          <p:nvPr/>
        </p:nvCxnSpPr>
        <p:spPr bwMode="auto">
          <a:xfrm>
            <a:off x="8569597" y="1153162"/>
            <a:ext cx="425628" cy="16107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lgDash"/>
            <a:round/>
            <a:headEnd type="none" w="med" len="lg"/>
            <a:tailEnd type="triangle" w="med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8995225" y="1022533"/>
            <a:ext cx="0" cy="17794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960354" y="2165537"/>
            <a:ext cx="2045794" cy="290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872001" y="1455112"/>
            <a:ext cx="1061906" cy="8867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622868" y="1162592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eorgia" panose="02040502050405020303" pitchFamily="18" charset="0"/>
              </a:rPr>
              <a:t>Impact angle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00100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Oblique impact: results</a:t>
            </a:r>
            <a:endParaRPr lang="en-US" sz="32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Content Placeholder 11" descr="D:\ASME_FEDSM_2017\Journalize_Both\Oblique_impact_Graphs\COR_Fig_3A.pn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2"/>
          <a:stretch/>
        </p:blipFill>
        <p:spPr bwMode="auto">
          <a:xfrm>
            <a:off x="165879" y="1906044"/>
            <a:ext cx="5713442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Content Placeholder 14" descr="D:\ASME_FEDSM_2017\Journalize_Both\Oblique_impact_Graphs\Omega_Fig_3A.png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"/>
          <a:stretch/>
        </p:blipFill>
        <p:spPr bwMode="auto">
          <a:xfrm>
            <a:off x="6264304" y="1906044"/>
            <a:ext cx="5606992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9000" y="1441634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Tangential COR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8241" y="1464056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Rebound angular velocity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751" y="888401"/>
            <a:ext cx="218709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4887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Oblique impact: tangential </a:t>
            </a:r>
            <a:r>
              <a:rPr lang="en-US" sz="3200" b="0" dirty="0">
                <a:solidFill>
                  <a:srgbClr val="C00000"/>
                </a:solidFill>
                <a:latin typeface="Georgia" panose="02040502050405020303" pitchFamily="18" charset="0"/>
              </a:rPr>
              <a:t>force pattern</a:t>
            </a:r>
          </a:p>
        </p:txBody>
      </p:sp>
      <p:pic>
        <p:nvPicPr>
          <p:cNvPr id="12" name="Content Placeholder 11" descr="D:\ASME_FEDSM_2017\Technical_Note\Oblique_impact\Compare_4DEG_FEB2017\04_compare_ALL_A_Nolegend.pn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" r="8819"/>
          <a:stretch/>
        </p:blipFill>
        <p:spPr bwMode="auto">
          <a:xfrm>
            <a:off x="7554" y="939800"/>
            <a:ext cx="3017520" cy="28129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Content Placeholder 13" descr="D:\ASME_FEDSM_2017\Technical_Note\Oblique_impact\Compare_10DEG_FEB2017\10_compare_ALL_Revised_B_nolegned.pn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4801" r="8528"/>
          <a:stretch/>
        </p:blipFill>
        <p:spPr bwMode="auto">
          <a:xfrm>
            <a:off x="3261799" y="901701"/>
            <a:ext cx="2820869" cy="28346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D:\ASME_FEDSM_2017\Technical_Note\Oblique_impact\Compare_20DEG_FEB2017\20_compare_ALL_Revised_C_nolegend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4551" r="10555"/>
          <a:stretch/>
        </p:blipFill>
        <p:spPr bwMode="auto">
          <a:xfrm>
            <a:off x="6277944" y="914401"/>
            <a:ext cx="2743200" cy="286012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D:\ASME_FEDSM_2017\Technical_Note\Oblique_impact\Compare_50DEG_FEB2017\50_Compare_All_D_New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4136" r="10845"/>
          <a:stretch/>
        </p:blipFill>
        <p:spPr bwMode="auto">
          <a:xfrm>
            <a:off x="9131704" y="939800"/>
            <a:ext cx="2651760" cy="276989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4295" b="7143"/>
          <a:stretch/>
        </p:blipFill>
        <p:spPr>
          <a:xfrm>
            <a:off x="-5146" y="4000501"/>
            <a:ext cx="3200400" cy="243058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11316" r="4330" b="7232"/>
          <a:stretch/>
        </p:blipFill>
        <p:spPr>
          <a:xfrm>
            <a:off x="3251200" y="4000498"/>
            <a:ext cx="3017520" cy="2435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10891" r="4233" b="7001"/>
          <a:stretch/>
        </p:blipFill>
        <p:spPr>
          <a:xfrm>
            <a:off x="6286500" y="3961862"/>
            <a:ext cx="2999422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10119" r="619" b="6944"/>
          <a:stretch/>
        </p:blipFill>
        <p:spPr>
          <a:xfrm>
            <a:off x="9103931" y="3999248"/>
            <a:ext cx="3083128" cy="246888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 flipV="1">
            <a:off x="381000" y="5156200"/>
            <a:ext cx="8640144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1117600" y="2019300"/>
            <a:ext cx="12700" cy="314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4292600" y="1562100"/>
            <a:ext cx="25400" cy="3594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7797800" y="1549400"/>
            <a:ext cx="25400" cy="3594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442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80262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Sphere </a:t>
            </a:r>
            <a:r>
              <a:rPr lang="en-US" sz="3600" b="0" dirty="0">
                <a:solidFill>
                  <a:srgbClr val="C00000"/>
                </a:solidFill>
                <a:latin typeface="Georgia" panose="02040502050405020303" pitchFamily="18" charset="0"/>
              </a:rPr>
              <a:t>on W</a:t>
            </a:r>
            <a:r>
              <a:rPr lang="en-US" sz="36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all</a:t>
            </a:r>
            <a:endParaRPr lang="en-US" sz="36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700" y="977258"/>
            <a:ext cx="6718300" cy="4983163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2400" b="0" dirty="0">
                <a:solidFill>
                  <a:schemeClr val="tx2"/>
                </a:solidFill>
                <a:latin typeface="Georgia" panose="02040502050405020303" pitchFamily="18" charset="0"/>
              </a:rPr>
              <a:t>Terminal conditions </a:t>
            </a:r>
            <a:endParaRPr lang="en-US" sz="2400" b="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lvl="2"/>
            <a:r>
              <a:rPr lang="en-US" sz="2400" b="0" i="1" dirty="0">
                <a:solidFill>
                  <a:srgbClr val="C00000"/>
                </a:solidFill>
                <a:latin typeface="Georgia" panose="02040502050405020303" pitchFamily="18" charset="0"/>
              </a:rPr>
              <a:t>u/</a:t>
            </a:r>
            <a:r>
              <a:rPr lang="en-US" sz="2400" b="0" i="1" dirty="0" err="1">
                <a:solidFill>
                  <a:srgbClr val="C00000"/>
                </a:solidFill>
                <a:latin typeface="Georgia" panose="02040502050405020303" pitchFamily="18" charset="0"/>
              </a:rPr>
              <a:t>uo</a:t>
            </a:r>
            <a:r>
              <a:rPr lang="en-US" sz="2400" b="0" i="1" dirty="0">
                <a:solidFill>
                  <a:srgbClr val="C00000"/>
                </a:solidFill>
                <a:latin typeface="Georgia" panose="02040502050405020303" pitchFamily="18" charset="0"/>
              </a:rPr>
              <a:t>=5/7</a:t>
            </a:r>
          </a:p>
          <a:p>
            <a:pPr lvl="2"/>
            <a:r>
              <a:rPr lang="en-US" sz="2400" b="0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w.r</a:t>
            </a:r>
            <a:r>
              <a:rPr lang="en-US" sz="2400" b="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/</a:t>
            </a:r>
            <a:r>
              <a:rPr lang="en-US" sz="2400" b="0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u</a:t>
            </a:r>
            <a:r>
              <a:rPr lang="en-US" sz="2400" b="0" i="1" baseline="-250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o</a:t>
            </a:r>
            <a:r>
              <a:rPr lang="en-US" sz="2400" b="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=5/7</a:t>
            </a:r>
          </a:p>
          <a:p>
            <a:pPr lvl="2"/>
            <a:r>
              <a:rPr lang="en-US" sz="2400" b="0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t</a:t>
            </a:r>
            <a:r>
              <a:rPr lang="en-US" sz="2400" b="0" i="1" baseline="-250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s</a:t>
            </a:r>
            <a:r>
              <a:rPr lang="en-US" sz="2400" b="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=2u</a:t>
            </a:r>
            <a:r>
              <a:rPr lang="en-US" sz="2400" b="0" i="1" baseline="-25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o</a:t>
            </a:r>
            <a:r>
              <a:rPr lang="en-US" sz="2400" b="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/(7</a:t>
            </a:r>
            <a:r>
              <a:rPr lang="en-US" sz="2400" b="0" i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2400" b="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g)</a:t>
            </a:r>
          </a:p>
          <a:p>
            <a:pPr lvl="2"/>
            <a:endParaRPr lang="en-US" sz="2400" b="0" i="1" dirty="0">
              <a:latin typeface="Georgia" panose="02040502050405020303" pitchFamily="18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Test case:</a:t>
            </a:r>
          </a:p>
          <a:p>
            <a:pPr lvl="1"/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10 </a:t>
            </a:r>
            <a:r>
              <a:rPr lang="en-US" sz="2000" b="0" dirty="0">
                <a:solidFill>
                  <a:schemeClr val="tx1"/>
                </a:solidFill>
                <a:latin typeface="Georgia" panose="02040502050405020303" pitchFamily="18" charset="0"/>
              </a:rPr>
              <a:t>mm sphere traveling on a flat plate with initial velocity of 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1 m/s</a:t>
            </a:r>
            <a:r>
              <a:rPr lang="en-US" sz="2000" b="0" dirty="0">
                <a:solidFill>
                  <a:schemeClr val="tx1"/>
                </a:solidFill>
              </a:rPr>
              <a:t>. </a:t>
            </a:r>
            <a:r>
              <a:rPr lang="en-US" sz="2000" b="0" dirty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en-US" sz="2000" b="0" dirty="0">
                <a:solidFill>
                  <a:schemeClr val="tx1"/>
                </a:solidFill>
                <a:latin typeface="Georgia" panose="02040502050405020303" pitchFamily="18" charset="0"/>
              </a:rPr>
              <a:t>=2500 </a:t>
            </a:r>
            <a:r>
              <a:rPr lang="en-US" sz="2000" b="0" i="1" dirty="0">
                <a:solidFill>
                  <a:schemeClr val="tx1"/>
                </a:solidFill>
                <a:latin typeface="Georgia" panose="02040502050405020303" pitchFamily="18" charset="0"/>
              </a:rPr>
              <a:t>f</a:t>
            </a:r>
            <a:r>
              <a:rPr lang="en-US" sz="2000" b="0" dirty="0">
                <a:solidFill>
                  <a:schemeClr val="tx1"/>
                </a:solidFill>
                <a:latin typeface="Georgia" panose="02040502050405020303" pitchFamily="18" charset="0"/>
              </a:rPr>
              <a:t>=0.7,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sz="2000" b="0" baseline="-25000" dirty="0" err="1">
                <a:solidFill>
                  <a:schemeClr val="tx1"/>
                </a:solidFill>
              </a:rPr>
              <a:t>r</a:t>
            </a:r>
            <a:r>
              <a:rPr lang="en-US" sz="2000" b="0" dirty="0">
                <a:solidFill>
                  <a:schemeClr val="tx1"/>
                </a:solidFill>
                <a:latin typeface="Georgia" panose="02040502050405020303" pitchFamily="18" charset="0"/>
              </a:rPr>
              <a:t>=0.0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</a:p>
          <a:p>
            <a:pPr lvl="2"/>
            <a:endParaRPr lang="en-US" sz="2400" b="0" i="1" dirty="0" smtClean="0">
              <a:latin typeface="Georgia" panose="02040502050405020303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97800" y="1905567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15119" y="2860305"/>
            <a:ext cx="304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47182" y="1345445"/>
            <a:ext cx="123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eorgia" panose="02040502050405020303" pitchFamily="18" charset="0"/>
              </a:rPr>
              <a:t>U</a:t>
            </a:r>
            <a:r>
              <a:rPr lang="en-US" baseline="-25000" dirty="0" err="1">
                <a:latin typeface="Georgia" panose="02040502050405020303" pitchFamily="18" charset="0"/>
              </a:rPr>
              <a:t>o</a:t>
            </a:r>
            <a:r>
              <a:rPr lang="en-US" dirty="0" err="1">
                <a:latin typeface="Georgia" panose="02040502050405020303" pitchFamily="18" charset="0"/>
              </a:rPr>
              <a:t>,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baseline="-25000" dirty="0" err="1">
                <a:latin typeface="Georgia" panose="02040502050405020303" pitchFamily="18" charset="0"/>
              </a:rPr>
              <a:t>o</a:t>
            </a:r>
            <a:r>
              <a:rPr lang="en-US" dirty="0">
                <a:latin typeface="Georgia" panose="02040502050405020303" pitchFamily="18" charset="0"/>
              </a:rPr>
              <a:t>=0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21600" y="1824678"/>
            <a:ext cx="1066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02800" y="121507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eorgia" panose="02040502050405020303" pitchFamily="18" charset="0"/>
              </a:rPr>
              <a:t>U</a:t>
            </a:r>
            <a:r>
              <a:rPr lang="en-US" baseline="-25000" dirty="0" err="1">
                <a:latin typeface="Georgia" panose="02040502050405020303" pitchFamily="18" charset="0"/>
              </a:rPr>
              <a:t>f</a:t>
            </a:r>
            <a:r>
              <a:rPr lang="en-US" dirty="0">
                <a:latin typeface="Georgia" panose="02040502050405020303" pitchFamily="18" charset="0"/>
              </a:rPr>
              <a:t>=(5/7)</a:t>
            </a:r>
            <a:r>
              <a:rPr lang="en-US" dirty="0" err="1">
                <a:latin typeface="Georgia" panose="02040502050405020303" pitchFamily="18" charset="0"/>
              </a:rPr>
              <a:t>U</a:t>
            </a:r>
            <a:r>
              <a:rPr lang="en-US" baseline="-25000" dirty="0" err="1">
                <a:latin typeface="Georgia" panose="02040502050405020303" pitchFamily="18" charset="0"/>
              </a:rPr>
              <a:t>o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latin typeface="Georgia" panose="02040502050405020303" pitchFamily="18" charset="0"/>
              </a:rPr>
              <a:t>f</a:t>
            </a:r>
            <a:r>
              <a:rPr lang="en-US" dirty="0" err="1" smtClean="0">
                <a:latin typeface="Georgia" panose="02040502050405020303" pitchFamily="18" charset="0"/>
              </a:rPr>
              <a:t>r</a:t>
            </a:r>
            <a:r>
              <a:rPr lang="en-US" baseline="-25000" dirty="0" err="1" smtClean="0">
                <a:latin typeface="Georgia" panose="02040502050405020303" pitchFamily="18" charset="0"/>
              </a:rPr>
              <a:t>p</a:t>
            </a:r>
            <a:r>
              <a:rPr lang="en-US" dirty="0">
                <a:latin typeface="Georgia" panose="02040502050405020303" pitchFamily="18" charset="0"/>
              </a:rPr>
              <a:t>=(5/7)</a:t>
            </a:r>
            <a:r>
              <a:rPr lang="en-US" dirty="0" err="1">
                <a:latin typeface="Georgia" panose="02040502050405020303" pitchFamily="18" charset="0"/>
              </a:rPr>
              <a:t>U</a:t>
            </a:r>
            <a:r>
              <a:rPr lang="en-US" baseline="-25000" dirty="0" err="1">
                <a:latin typeface="Georgia" panose="02040502050405020303" pitchFamily="18" charset="0"/>
              </a:rPr>
              <a:t>o</a:t>
            </a:r>
            <a:endParaRPr lang="en-US" dirty="0">
              <a:latin typeface="Georgia" panose="02040502050405020303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779000" y="1824678"/>
            <a:ext cx="1066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779000" y="190087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66282" y="220567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Georgia" panose="02040502050405020303" pitchFamily="18" charset="0"/>
              </a:rPr>
              <a:t>t</a:t>
            </a:r>
            <a:r>
              <a:rPr lang="en-US" i="1" baseline="-25000" dirty="0" smtClean="0">
                <a:latin typeface="Georgia" panose="02040502050405020303" pitchFamily="18" charset="0"/>
              </a:rPr>
              <a:t>o</a:t>
            </a:r>
            <a:r>
              <a:rPr lang="en-US" i="1" dirty="0" smtClean="0">
                <a:latin typeface="Georgia" panose="02040502050405020303" pitchFamily="18" charset="0"/>
              </a:rPr>
              <a:t>=0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23681" y="22056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Georgia" panose="02040502050405020303" pitchFamily="18" charset="0"/>
              </a:rPr>
              <a:t>t</a:t>
            </a:r>
            <a:r>
              <a:rPr lang="en-US" i="1" baseline="-25000" dirty="0" err="1" smtClean="0">
                <a:latin typeface="Georgia" panose="02040502050405020303" pitchFamily="18" charset="0"/>
              </a:rPr>
              <a:t>s</a:t>
            </a:r>
            <a:endParaRPr lang="en-US" i="1" baseline="-25000" dirty="0">
              <a:latin typeface="Georgia" panose="02040502050405020303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379200" y="1813010"/>
            <a:ext cx="0" cy="1459468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379200" y="21734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Georgia" panose="02040502050405020303" pitchFamily="18" charset="0"/>
              </a:rPr>
              <a:t>g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614410" y="3043878"/>
            <a:ext cx="1247650" cy="0"/>
          </a:xfrm>
          <a:prstGeom prst="straightConnector1">
            <a:avLst/>
          </a:prstGeom>
          <a:ln w="190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877710" y="296667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m</a:t>
            </a:r>
            <a:r>
              <a:rPr lang="en-US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p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g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19834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Sphere </a:t>
            </a:r>
            <a:r>
              <a:rPr lang="en-US" sz="3200" b="0" dirty="0">
                <a:solidFill>
                  <a:srgbClr val="C00000"/>
                </a:solidFill>
                <a:latin typeface="Georgia" panose="02040502050405020303" pitchFamily="18" charset="0"/>
              </a:rPr>
              <a:t>on </a:t>
            </a:r>
            <a:r>
              <a:rPr lang="en-US" sz="32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wall: results</a:t>
            </a:r>
            <a:endParaRPr lang="en-US" sz="32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Content Placeholder 9" descr="D:\ASME_FEDSM_2017\Technical_Note\Oblique_impact\par_wall\par_wall_SS_Simplified_figur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23578"/>
            <a:ext cx="5141984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4" name="Content Placeholder 13" descr="D:\ASME_FEDSM_2017\Technical_Note\Oblique_impact\par_wall\par_wall_MODEL_A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/>
        </p:blipFill>
        <p:spPr bwMode="auto">
          <a:xfrm>
            <a:off x="5820569" y="1197317"/>
            <a:ext cx="5617506" cy="457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5300" y="5756617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Models B &amp;C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4059" y="591468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Model </a:t>
            </a:r>
            <a:r>
              <a:rPr lang="en-US" dirty="0">
                <a:latin typeface="Georgia" panose="02040502050405020303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414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mit theme" id="{BF06D226-BD59-4BD2-8BC1-F0ACF73E391A}" vid="{F19CB4C9-0BFE-441E-A35F-678A97480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624</Words>
  <Application>Microsoft Office PowerPoint</Application>
  <PresentationFormat>Widescreen</PresentationFormat>
  <Paragraphs>180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Georgia</vt:lpstr>
      <vt:lpstr>Symbol</vt:lpstr>
      <vt:lpstr>Wingdings</vt:lpstr>
      <vt:lpstr>amit theme</vt:lpstr>
      <vt:lpstr> Simplified Soft Sphere Collision Model for Fluid-Particle Systems</vt:lpstr>
      <vt:lpstr>Outline</vt:lpstr>
      <vt:lpstr>Linear SS Collision Model</vt:lpstr>
      <vt:lpstr>Model Formulation</vt:lpstr>
      <vt:lpstr>Oblique Impact Experiment</vt:lpstr>
      <vt:lpstr>Oblique impact: results</vt:lpstr>
      <vt:lpstr>Oblique impact: tangential force pattern</vt:lpstr>
      <vt:lpstr>Sphere on Wall</vt:lpstr>
      <vt:lpstr>Sphere on wall: results</vt:lpstr>
      <vt:lpstr>PowerPoint Presentation</vt:lpstr>
      <vt:lpstr>Proper implementation</vt:lpstr>
      <vt:lpstr>Model-AA: oblique impact results</vt:lpstr>
      <vt:lpstr>Model-AA: Sphere on wall results</vt:lpstr>
      <vt:lpstr>Conclusions</vt:lpstr>
      <vt:lpstr>Acknowledgement</vt:lpstr>
      <vt:lpstr>PowerPoint Presentation</vt:lpstr>
      <vt:lpstr>References</vt:lpstr>
      <vt:lpstr>Model-AA: tangential force pattern</vt:lpstr>
      <vt:lpstr>Sphere on a Flat Plate </vt:lpstr>
      <vt:lpstr>Backup slides</vt:lpstr>
      <vt:lpstr>Oblique impact: tangential force pattern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Fluid structure interaction using Sharp interface immersed boundary method</dc:title>
  <dc:creator>Long He</dc:creator>
  <cp:lastModifiedBy>Husam Elghannay</cp:lastModifiedBy>
  <cp:revision>435</cp:revision>
  <dcterms:created xsi:type="dcterms:W3CDTF">2016-07-05T13:59:10Z</dcterms:created>
  <dcterms:modified xsi:type="dcterms:W3CDTF">2017-08-07T16:12:45Z</dcterms:modified>
</cp:coreProperties>
</file>